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56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92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29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29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49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91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971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54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3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1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82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658B-8600-4483-BD3B-CA77339E643F}" type="datetimeFigureOut">
              <a:rPr lang="en-CA" smtClean="0"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E065-377C-4340-8701-321852A556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9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CA" sz="6000" b="1" dirty="0" smtClean="0">
                <a:solidFill>
                  <a:srgbClr val="FF0000"/>
                </a:solidFill>
              </a:rPr>
              <a:t>pH Scale</a:t>
            </a:r>
            <a:endParaRPr lang="en-CA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2420888"/>
            <a:ext cx="3600400" cy="3744416"/>
          </a:xfrm>
        </p:spPr>
        <p:txBody>
          <a:bodyPr>
            <a:normAutofit/>
          </a:bodyPr>
          <a:lstStyle/>
          <a:p>
            <a:pPr algn="l"/>
            <a:r>
              <a:rPr lang="en-CA" sz="5400" dirty="0" err="1" smtClean="0">
                <a:solidFill>
                  <a:schemeClr val="tx1"/>
                </a:solidFill>
                <a:effectLst/>
              </a:rPr>
              <a:t>Søren</a:t>
            </a:r>
            <a:r>
              <a:rPr lang="en-CA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CA" sz="5400" dirty="0" err="1" smtClean="0">
                <a:solidFill>
                  <a:schemeClr val="tx1"/>
                </a:solidFill>
                <a:effectLst/>
              </a:rPr>
              <a:t>Sørensen</a:t>
            </a:r>
            <a:r>
              <a:rPr lang="en-CA" sz="5400" dirty="0" smtClean="0">
                <a:solidFill>
                  <a:schemeClr val="tx1"/>
                </a:solidFill>
                <a:effectLst/>
              </a:rPr>
              <a:t> </a:t>
            </a:r>
          </a:p>
          <a:p>
            <a:pPr algn="l"/>
            <a:r>
              <a:rPr lang="en-CA" sz="4800" dirty="0" smtClean="0">
                <a:solidFill>
                  <a:schemeClr val="tx1"/>
                </a:solidFill>
                <a:effectLst/>
              </a:rPr>
              <a:t>(1868–1939)</a:t>
            </a:r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381642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6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Ionization of Water and Kw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1 in every 555 million water molecules will collide and produce </a:t>
            </a:r>
            <a:r>
              <a:rPr lang="en-CA" dirty="0" smtClean="0"/>
              <a:t>H</a:t>
            </a:r>
            <a:r>
              <a:rPr lang="en-CA" baseline="-25000" dirty="0" smtClean="0"/>
              <a:t>3</a:t>
            </a:r>
            <a:r>
              <a:rPr lang="en-CA" dirty="0" smtClean="0"/>
              <a:t>O</a:t>
            </a:r>
            <a:r>
              <a:rPr lang="en-CA" baseline="30000" dirty="0" smtClean="0"/>
              <a:t>+</a:t>
            </a:r>
            <a:r>
              <a:rPr lang="en-CA" dirty="0"/>
              <a:t> </a:t>
            </a:r>
            <a:r>
              <a:rPr lang="en-CA" dirty="0" smtClean="0"/>
              <a:t>and OH</a:t>
            </a:r>
            <a:r>
              <a:rPr lang="en-CA" baseline="30000" dirty="0" smtClean="0"/>
              <a:t> −</a:t>
            </a:r>
            <a:r>
              <a:rPr lang="en-CA" dirty="0" smtClean="0"/>
              <a:t> ions</a:t>
            </a:r>
          </a:p>
          <a:p>
            <a:pPr marL="0" indent="0"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2H</a:t>
            </a:r>
            <a:r>
              <a:rPr lang="en-CA" baseline="-25000" dirty="0" smtClean="0">
                <a:solidFill>
                  <a:schemeClr val="bg1"/>
                </a:solidFill>
              </a:rPr>
              <a:t>2</a:t>
            </a:r>
            <a:r>
              <a:rPr lang="en-CA" dirty="0" smtClean="0">
                <a:solidFill>
                  <a:schemeClr val="bg1"/>
                </a:solidFill>
              </a:rPr>
              <a:t>O (l) ↔ H</a:t>
            </a:r>
            <a:r>
              <a:rPr lang="en-CA" baseline="-25000" dirty="0" smtClean="0">
                <a:solidFill>
                  <a:schemeClr val="bg1"/>
                </a:solidFill>
              </a:rPr>
              <a:t>3</a:t>
            </a:r>
            <a:r>
              <a:rPr lang="en-CA" dirty="0" smtClean="0">
                <a:solidFill>
                  <a:schemeClr val="bg1"/>
                </a:solidFill>
              </a:rPr>
              <a:t>O</a:t>
            </a:r>
            <a:r>
              <a:rPr lang="en-CA" baseline="30000" dirty="0" smtClean="0">
                <a:solidFill>
                  <a:schemeClr val="bg1"/>
                </a:solidFill>
              </a:rPr>
              <a:t>+</a:t>
            </a:r>
            <a:r>
              <a:rPr lang="en-CA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(</a:t>
            </a:r>
            <a:r>
              <a:rPr lang="en-CA" dirty="0" err="1" smtClean="0">
                <a:solidFill>
                  <a:schemeClr val="bg1"/>
                </a:solidFill>
              </a:rPr>
              <a:t>aq</a:t>
            </a:r>
            <a:r>
              <a:rPr lang="en-CA" dirty="0" smtClean="0">
                <a:solidFill>
                  <a:schemeClr val="bg1"/>
                </a:solidFill>
              </a:rPr>
              <a:t>) + OH</a:t>
            </a:r>
            <a:r>
              <a:rPr lang="en-CA" baseline="30000" dirty="0" smtClean="0">
                <a:solidFill>
                  <a:schemeClr val="bg1"/>
                </a:solidFill>
              </a:rPr>
              <a:t>−</a:t>
            </a:r>
            <a:r>
              <a:rPr lang="en-CA" dirty="0" smtClean="0">
                <a:solidFill>
                  <a:schemeClr val="bg1"/>
                </a:solidFill>
              </a:rPr>
              <a:t> (</a:t>
            </a:r>
            <a:r>
              <a:rPr lang="en-CA" dirty="0" err="1" smtClean="0">
                <a:solidFill>
                  <a:schemeClr val="bg1"/>
                </a:solidFill>
              </a:rPr>
              <a:t>aq</a:t>
            </a:r>
            <a:r>
              <a:rPr lang="en-CA" dirty="0" smtClean="0">
                <a:solidFill>
                  <a:schemeClr val="bg1"/>
                </a:solidFill>
              </a:rPr>
              <a:t>) </a:t>
            </a:r>
          </a:p>
          <a:p>
            <a:pPr>
              <a:buFontTx/>
              <a:buChar char="-"/>
            </a:pPr>
            <a:r>
              <a:rPr lang="en-CA" dirty="0" smtClean="0"/>
              <a:t>Ionization constant of water (K</a:t>
            </a:r>
            <a:r>
              <a:rPr lang="en-CA" baseline="-25000" dirty="0" smtClean="0"/>
              <a:t>W</a:t>
            </a:r>
            <a:r>
              <a:rPr lang="en-CA" dirty="0" smtClean="0"/>
              <a:t>)</a:t>
            </a:r>
            <a:endParaRPr lang="en-CA" baseline="-25000" dirty="0" smtClean="0"/>
          </a:p>
          <a:p>
            <a:pPr marL="0" indent="0"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K</a:t>
            </a:r>
            <a:r>
              <a:rPr lang="en-CA" baseline="-25000" dirty="0" smtClean="0">
                <a:solidFill>
                  <a:schemeClr val="bg1"/>
                </a:solidFill>
              </a:rPr>
              <a:t>W </a:t>
            </a:r>
            <a:r>
              <a:rPr lang="en-CA" dirty="0" smtClean="0">
                <a:solidFill>
                  <a:schemeClr val="bg1"/>
                </a:solidFill>
              </a:rPr>
              <a:t> = [H3O</a:t>
            </a:r>
            <a:r>
              <a:rPr lang="en-CA" baseline="30000" dirty="0" smtClean="0">
                <a:solidFill>
                  <a:schemeClr val="bg1"/>
                </a:solidFill>
              </a:rPr>
              <a:t>+</a:t>
            </a:r>
            <a:r>
              <a:rPr lang="en-CA" dirty="0" smtClean="0">
                <a:solidFill>
                  <a:schemeClr val="bg1"/>
                </a:solidFill>
              </a:rPr>
              <a:t>] [OH</a:t>
            </a:r>
            <a:r>
              <a:rPr lang="en-CA" baseline="30000" dirty="0" smtClean="0">
                <a:solidFill>
                  <a:schemeClr val="bg1"/>
                </a:solidFill>
              </a:rPr>
              <a:t> −</a:t>
            </a:r>
            <a:r>
              <a:rPr lang="en-CA" dirty="0" smtClean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</a:pPr>
            <a:r>
              <a:rPr lang="en-CA" dirty="0" smtClean="0"/>
              <a:t>- Neutral substances [H3O</a:t>
            </a:r>
            <a:r>
              <a:rPr lang="en-CA" baseline="30000" dirty="0" smtClean="0"/>
              <a:t>+</a:t>
            </a:r>
            <a:r>
              <a:rPr lang="en-CA" dirty="0" smtClean="0"/>
              <a:t>] = [OH</a:t>
            </a:r>
            <a:r>
              <a:rPr lang="en-CA" baseline="30000" dirty="0" smtClean="0"/>
              <a:t> −</a:t>
            </a:r>
            <a:r>
              <a:rPr lang="en-CA" dirty="0" smtClean="0"/>
              <a:t>]</a:t>
            </a:r>
          </a:p>
          <a:p>
            <a:pPr marL="0" indent="0">
              <a:buNone/>
            </a:pPr>
            <a:r>
              <a:rPr lang="en-CA" dirty="0" smtClean="0"/>
              <a:t>- At pH 7, </a:t>
            </a:r>
            <a:r>
              <a:rPr lang="en-CA" dirty="0" smtClean="0"/>
              <a:t>[H3O</a:t>
            </a:r>
            <a:r>
              <a:rPr lang="en-CA" baseline="30000" dirty="0" smtClean="0"/>
              <a:t>+</a:t>
            </a:r>
            <a:r>
              <a:rPr lang="en-CA" dirty="0" smtClean="0"/>
              <a:t>] = 1 x </a:t>
            </a:r>
            <a:r>
              <a:rPr lang="en-CA" dirty="0" smtClean="0"/>
              <a:t>10</a:t>
            </a:r>
            <a:r>
              <a:rPr lang="en-CA" baseline="30000" dirty="0" smtClean="0"/>
              <a:t>-7 </a:t>
            </a:r>
            <a:r>
              <a:rPr lang="en-CA" dirty="0" smtClean="0"/>
              <a:t>M, </a:t>
            </a:r>
            <a:r>
              <a:rPr lang="en-CA" dirty="0" smtClean="0"/>
              <a:t>[OH</a:t>
            </a:r>
            <a:r>
              <a:rPr lang="en-CA" baseline="30000" dirty="0" smtClean="0"/>
              <a:t> −</a:t>
            </a:r>
            <a:r>
              <a:rPr lang="en-CA" dirty="0" smtClean="0"/>
              <a:t>] = 1 x 10</a:t>
            </a:r>
            <a:r>
              <a:rPr lang="en-CA" baseline="30000" dirty="0" smtClean="0"/>
              <a:t>-7 </a:t>
            </a:r>
            <a:r>
              <a:rPr lang="en-CA" dirty="0" smtClean="0"/>
              <a:t>M</a:t>
            </a:r>
          </a:p>
          <a:p>
            <a:pPr marL="0" indent="0"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K</a:t>
            </a:r>
            <a:r>
              <a:rPr lang="en-CA" baseline="-25000" dirty="0" smtClean="0">
                <a:solidFill>
                  <a:schemeClr val="bg1"/>
                </a:solidFill>
              </a:rPr>
              <a:t>W</a:t>
            </a:r>
            <a:r>
              <a:rPr lang="en-CA" dirty="0" smtClean="0">
                <a:solidFill>
                  <a:schemeClr val="bg1"/>
                </a:solidFill>
              </a:rPr>
              <a:t>= 1 x 10</a:t>
            </a:r>
            <a:r>
              <a:rPr lang="en-CA" baseline="30000" dirty="0" smtClean="0">
                <a:solidFill>
                  <a:schemeClr val="bg1"/>
                </a:solidFill>
              </a:rPr>
              <a:t>-14 </a:t>
            </a:r>
            <a:r>
              <a:rPr lang="en-CA" dirty="0" smtClean="0">
                <a:solidFill>
                  <a:schemeClr val="bg1"/>
                </a:solidFill>
              </a:rPr>
              <a:t>M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67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20" y="260648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[H</a:t>
            </a:r>
            <a:r>
              <a:rPr lang="en-CA" baseline="-25000" dirty="0" smtClean="0">
                <a:solidFill>
                  <a:srgbClr val="FF0000"/>
                </a:solidFill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O</a:t>
            </a:r>
            <a:r>
              <a:rPr lang="en-CA" baseline="30000" dirty="0" smtClean="0">
                <a:solidFill>
                  <a:srgbClr val="FF0000"/>
                </a:solidFill>
              </a:rPr>
              <a:t>+</a:t>
            </a:r>
            <a:r>
              <a:rPr lang="en-CA" dirty="0" smtClean="0">
                <a:solidFill>
                  <a:srgbClr val="FF0000"/>
                </a:solidFill>
              </a:rPr>
              <a:t>] </a:t>
            </a:r>
            <a:r>
              <a:rPr lang="en-CA" sz="2400" dirty="0" smtClean="0">
                <a:solidFill>
                  <a:srgbClr val="FF0000"/>
                </a:solidFill>
              </a:rPr>
              <a:t>VS. </a:t>
            </a:r>
            <a:r>
              <a:rPr lang="en-CA" dirty="0" smtClean="0">
                <a:solidFill>
                  <a:srgbClr val="FF0000"/>
                </a:solidFill>
              </a:rPr>
              <a:t>[OH</a:t>
            </a:r>
            <a:r>
              <a:rPr lang="en-CA" baseline="30000" dirty="0" smtClean="0">
                <a:solidFill>
                  <a:srgbClr val="FF0000"/>
                </a:solidFill>
              </a:rPr>
              <a:t>−</a:t>
            </a:r>
            <a:r>
              <a:rPr lang="en-CA" dirty="0" smtClean="0">
                <a:solidFill>
                  <a:srgbClr val="FF0000"/>
                </a:solidFill>
              </a:rPr>
              <a:t>]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sz="2800" dirty="0" smtClean="0">
                <a:solidFill>
                  <a:srgbClr val="FF0000"/>
                </a:solidFill>
              </a:rPr>
              <a:t>on pH scale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iki.chemeddl.org/mediawiki/images/7/71/Chapter_14_pag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84887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Animation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52936"/>
            <a:ext cx="381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h+scale+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200800" cy="465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40466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Logarithmic Scale</a:t>
            </a:r>
            <a:endParaRPr lang="en-CA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pH scale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-Hydrogen ion concentration played a key role in enzymatic reactions  he devised a simple way of expressing it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-By taking a negative logarithm of hydrogen ion concentration a convenient scale can be established; this is the well-known pH value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-Numerical values based on this unit, now universally in use, give an indication of the acidity of solutions</a:t>
            </a:r>
          </a:p>
          <a:p>
            <a:pPr marL="171450" indent="-171450">
              <a:buFontTx/>
              <a:buChar char="-"/>
            </a:pPr>
            <a:endParaRPr lang="en-CA" dirty="0" smtClean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81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181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 Scale</vt:lpstr>
      <vt:lpstr>Ionization of Water and Kw</vt:lpstr>
      <vt:lpstr>[H3O+] VS. [OH−] on pH scale</vt:lpstr>
      <vt:lpstr>Animation</vt:lpstr>
      <vt:lpstr>PowerPoint Presentation</vt:lpstr>
      <vt:lpstr>pH scale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Scale</dc:title>
  <dc:creator>April</dc:creator>
  <cp:lastModifiedBy>April</cp:lastModifiedBy>
  <cp:revision>12</cp:revision>
  <dcterms:created xsi:type="dcterms:W3CDTF">2012-05-01T00:45:38Z</dcterms:created>
  <dcterms:modified xsi:type="dcterms:W3CDTF">2012-05-01T03:00:44Z</dcterms:modified>
</cp:coreProperties>
</file>